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75986-06D3-46F4-925B-2B1430B81134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E3FA8-474F-41BB-9458-FD54A499F7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046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75986-06D3-46F4-925B-2B1430B81134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E3FA8-474F-41BB-9458-FD54A499F7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01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75986-06D3-46F4-925B-2B1430B81134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E3FA8-474F-41BB-9458-FD54A499F7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74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75986-06D3-46F4-925B-2B1430B81134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E3FA8-474F-41BB-9458-FD54A499F7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166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75986-06D3-46F4-925B-2B1430B81134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E3FA8-474F-41BB-9458-FD54A499F7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859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75986-06D3-46F4-925B-2B1430B81134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E3FA8-474F-41BB-9458-FD54A499F7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977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75986-06D3-46F4-925B-2B1430B81134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E3FA8-474F-41BB-9458-FD54A499F7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992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75986-06D3-46F4-925B-2B1430B81134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E3FA8-474F-41BB-9458-FD54A499F7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216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75986-06D3-46F4-925B-2B1430B81134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E3FA8-474F-41BB-9458-FD54A499F7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037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75986-06D3-46F4-925B-2B1430B81134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E3FA8-474F-41BB-9458-FD54A499F7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859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75986-06D3-46F4-925B-2B1430B81134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E3FA8-474F-41BB-9458-FD54A499F7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01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75986-06D3-46F4-925B-2B1430B81134}" type="datetimeFigureOut">
              <a:rPr lang="ru-RU" smtClean="0"/>
              <a:t>09.11.2021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E3FA8-474F-41BB-9458-FD54A499F7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9858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524000" y="331531"/>
            <a:ext cx="9144000" cy="1274847"/>
          </a:xfrm>
        </p:spPr>
        <p:txBody>
          <a:bodyPr/>
          <a:lstStyle/>
          <a:p>
            <a:r>
              <a:rPr lang="ru-RU" dirty="0" smtClean="0"/>
              <a:t>Лекция 10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524000" y="1890584"/>
            <a:ext cx="9144000" cy="3367216"/>
          </a:xfrm>
        </p:spPr>
        <p:txBody>
          <a:bodyPr>
            <a:normAutofit/>
          </a:bodyPr>
          <a:lstStyle/>
          <a:p>
            <a:r>
              <a:rPr lang="ru-RU" sz="7200" dirty="0" smtClean="0">
                <a:solidFill>
                  <a:srgbClr val="0070C0"/>
                </a:solidFill>
              </a:rPr>
              <a:t>РЕЧНАЯ СИСТЕМА</a:t>
            </a:r>
            <a:endParaRPr lang="ru-RU" sz="7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115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02999"/>
          </a:xfrm>
        </p:spPr>
        <p:txBody>
          <a:bodyPr/>
          <a:lstStyle/>
          <a:p>
            <a:r>
              <a:rPr lang="ru-RU" dirty="0" smtClean="0"/>
              <a:t>План лекции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2211859"/>
            <a:ext cx="9144000" cy="3991233"/>
          </a:xfrm>
        </p:spPr>
        <p:txBody>
          <a:bodyPr>
            <a:normAutofit fontScale="92500"/>
          </a:bodyPr>
          <a:lstStyle/>
          <a:p>
            <a:pPr marL="342900" lvl="0" indent="-342900" algn="l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Речная система и ее гидрографические характеристики</a:t>
            </a:r>
            <a:endParaRPr lang="ru-RU" sz="3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Водосбор и бассейн реки</a:t>
            </a:r>
            <a:endParaRPr lang="ru-RU" sz="3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Долина и русло реки</a:t>
            </a:r>
            <a:endParaRPr lang="ru-RU" sz="3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Продольный профиль реки</a:t>
            </a:r>
            <a:endParaRPr lang="ru-RU" sz="3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Поперечный профиль реки. Поперечная циркуляция</a:t>
            </a:r>
            <a:endParaRPr lang="ru-RU" sz="3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537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02999"/>
          </a:xfrm>
        </p:spPr>
        <p:txBody>
          <a:bodyPr>
            <a:noAutofit/>
          </a:bodyPr>
          <a:lstStyle/>
          <a:p>
            <a:r>
              <a:rPr lang="ru-RU" sz="3600" dirty="0" smtClean="0"/>
              <a:t>1. Речная система и ее гидрографические характеристики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2125362"/>
            <a:ext cx="9144000" cy="4312508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u="sng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Речную систему </a:t>
            </a:r>
            <a:r>
              <a:rPr lang="ru-RU" u="sng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составляют</a:t>
            </a:r>
            <a:r>
              <a:rPr lang="ru-RU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главная река, впадающая в приемный водоем (океан, море, бессточное озеро), и все впадающие в нее притоки различного порядка.</a:t>
            </a:r>
            <a:endParaRPr lang="ru-RU" sz="1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Вода, стекая со склонов после выпадения осадков, сначала образует мелкие бороздки, которые, сливаясь, образуют русла.</a:t>
            </a:r>
            <a:endParaRPr lang="ru-RU" sz="1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u="sng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Руслом</a:t>
            </a:r>
            <a:r>
              <a:rPr lang="ru-RU" u="sng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называется</a:t>
            </a:r>
            <a:r>
              <a:rPr lang="ru-RU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выработанное водотоком ложе, по которому постоянно или периодически происходит движение воды.</a:t>
            </a:r>
            <a:endParaRPr lang="ru-RU" sz="1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Совокупность русел постоянных и временных водотоков называется русловой сетью. Часть русловой сети из русел постоянных водотоков называется </a:t>
            </a:r>
            <a:r>
              <a:rPr lang="ru-RU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речной сетью.</a:t>
            </a:r>
            <a:endParaRPr lang="ru-RU" sz="1800" b="1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 водотоки (постоянные и временные), а также водоемы в виде озер, болот и  водохранилищ составляют </a:t>
            </a:r>
            <a:r>
              <a:rPr lang="ru-RU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гидрографическую сеть территории</a:t>
            </a:r>
            <a:r>
              <a:rPr lang="ru-RU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Таким образом, речная сеть лишь часть гидрографической сети.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8941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70703"/>
            <a:ext cx="10301416" cy="5782961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Каждая река имеет </a:t>
            </a:r>
            <a:r>
              <a:rPr lang="ru-RU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исток</a:t>
            </a:r>
            <a:r>
              <a:rPr lang="ru-RU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т.е. место на земной поверхности, откуда она берет начало. Истоком может быть озеро, ледник, болото, родники и место слияния двух рек.</a:t>
            </a:r>
            <a:endParaRPr lang="ru-RU" sz="1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Устьем реки называется </a:t>
            </a:r>
            <a:r>
              <a:rPr lang="ru-RU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место впадения ее в море, озеро или другую реку.</a:t>
            </a:r>
            <a:endParaRPr lang="ru-RU" sz="1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реке также различают </a:t>
            </a:r>
            <a:r>
              <a:rPr lang="ru-RU" i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верхнее, среднее и нижнее течение</a:t>
            </a:r>
            <a:r>
              <a:rPr lang="ru-RU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i="1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Основные гидрографические характеристики речной системы</a:t>
            </a:r>
            <a:r>
              <a:rPr lang="ru-RU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- длина составляющих ее рек,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густота речной сети,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извилистость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разветвленность рек.</a:t>
            </a:r>
            <a:endParaRPr lang="ru-RU" sz="1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9946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617" y="308919"/>
            <a:ext cx="9588842" cy="58447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1339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68411"/>
            <a:ext cx="9144000" cy="543697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611" y="568411"/>
            <a:ext cx="10231394" cy="54369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1003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68411"/>
            <a:ext cx="9144000" cy="4689389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2. Водосбор и бассейн реки</a:t>
            </a:r>
          </a:p>
          <a:p>
            <a:pPr algn="just"/>
            <a:r>
              <a:rPr lang="ru-RU" sz="2800" b="1" i="1" dirty="0" smtClean="0"/>
              <a:t>Водосбор реки </a:t>
            </a:r>
            <a:r>
              <a:rPr lang="ru-RU" sz="2800" dirty="0" smtClean="0"/>
              <a:t>- это часть земной поверхности и толщи почв и грунтов, откуда данная река получает свое питание. </a:t>
            </a:r>
          </a:p>
          <a:p>
            <a:pPr algn="just"/>
            <a:r>
              <a:rPr lang="ru-RU" sz="2800" dirty="0" smtClean="0"/>
              <a:t>Поскольку питание рек может быть поверхностным и подземным. </a:t>
            </a:r>
          </a:p>
          <a:p>
            <a:pPr algn="just"/>
            <a:r>
              <a:rPr lang="ru-RU" sz="2800" dirty="0" smtClean="0"/>
              <a:t>Различают поверхностный и подземный водосборы, которые могут не совпадать. </a:t>
            </a:r>
          </a:p>
          <a:p>
            <a:pPr algn="just"/>
            <a:r>
              <a:rPr lang="ru-RU" sz="2800" b="1" i="1" dirty="0" smtClean="0"/>
              <a:t>Бассейн реки </a:t>
            </a:r>
            <a:r>
              <a:rPr lang="ru-RU" sz="2800" dirty="0" smtClean="0"/>
              <a:t>- это часть суши, включающая данную речную систему и ограниченная орографическим водоразделом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81457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68411"/>
            <a:ext cx="9144000" cy="4689389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Физико-географические характеристики бассейнов:</a:t>
            </a:r>
          </a:p>
          <a:p>
            <a:pPr algn="just"/>
            <a:r>
              <a:rPr lang="ru-RU" sz="36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географическое положение, </a:t>
            </a:r>
          </a:p>
          <a:p>
            <a:pPr algn="just"/>
            <a:r>
              <a:rPr lang="ru-RU" sz="36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климатические условия (осадки, температура), </a:t>
            </a:r>
          </a:p>
          <a:p>
            <a:pPr algn="just"/>
            <a:r>
              <a:rPr lang="ru-RU" sz="36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геологическое строение и почвенный покров, рельеф водосбора, </a:t>
            </a:r>
          </a:p>
          <a:p>
            <a:pPr algn="just"/>
            <a:r>
              <a:rPr lang="ru-RU" sz="36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растительный покров, </a:t>
            </a:r>
          </a:p>
          <a:p>
            <a:pPr algn="just"/>
            <a:r>
              <a:rPr lang="ru-RU" sz="3600" i="1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озерность</a:t>
            </a:r>
            <a:r>
              <a:rPr lang="ru-RU" sz="36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заболоченность.</a:t>
            </a:r>
            <a:r>
              <a:rPr lang="ru-RU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549033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40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Морфометрическим характеристикам относятся:</a:t>
            </a:r>
            <a:endParaRPr lang="ru-RU" sz="40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4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площадь,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4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форма, высота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4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уклон водосбора. </a:t>
            </a:r>
            <a:endParaRPr lang="ru-RU" sz="4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9083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48032"/>
            <a:ext cx="10515600" cy="27184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4892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Форма водосбора может характеризоваться коэффициентом асимметрии бассейна:</a:t>
            </a:r>
            <a: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416" y="1248032"/>
            <a:ext cx="11796584" cy="53504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40699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06626"/>
            <a:ext cx="10515600" cy="56346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6053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13351"/>
          </a:xfrm>
        </p:spPr>
        <p:txBody>
          <a:bodyPr>
            <a:normAutofit fontScale="90000"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085850" algn="l"/>
              </a:tabLst>
            </a:pPr>
            <a:r>
              <a:rPr lang="ru-RU" sz="31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Долина и русло реки</a:t>
            </a:r>
            <a:r>
              <a:rPr lang="ru-RU" sz="3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34992"/>
            <a:ext cx="10515600" cy="51545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4874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88637"/>
          </a:xfrm>
        </p:spPr>
        <p:txBody>
          <a:bodyPr>
            <a:normAutofit fontScale="9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Продольный профиль реки</a:t>
            </a:r>
            <a:r>
              <a:rPr lang="ru-RU" sz="3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56053"/>
            <a:ext cx="10515600" cy="5620909"/>
          </a:xfrm>
        </p:spPr>
        <p:txBody>
          <a:bodyPr>
            <a:noAutofit/>
          </a:bodyPr>
          <a:lstStyle/>
          <a:p>
            <a:pPr algn="just"/>
            <a:r>
              <a:rPr lang="ru-RU" sz="36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1. Профиль равновесия реки</a:t>
            </a:r>
            <a:r>
              <a:rPr lang="ru-RU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или вогнутый профиль характеризуется уменьшением уклона дна от истока к устью. Образуется в результате наступления равновесия между эрозией, транспортом и аккумуляцией наносов при стабильном базисе эрозии. </a:t>
            </a:r>
          </a:p>
          <a:p>
            <a:pPr algn="just"/>
            <a:r>
              <a:rPr lang="ru-RU" sz="3600" dirty="0" smtClean="0">
                <a:latin typeface="Times New Roman" panose="02020603050405020304" pitchFamily="18" charset="0"/>
              </a:rPr>
              <a:t>2. </a:t>
            </a:r>
            <a:r>
              <a:rPr lang="ru-RU" sz="36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Прямолинейный</a:t>
            </a:r>
            <a:r>
              <a:rPr lang="ru-RU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наблюдается чаще у малых рек</a:t>
            </a:r>
          </a:p>
          <a:p>
            <a:pPr algn="just"/>
            <a:r>
              <a:rPr lang="ru-RU" sz="3600" dirty="0" smtClean="0">
                <a:latin typeface="Times New Roman" panose="02020603050405020304" pitchFamily="18" charset="0"/>
              </a:rPr>
              <a:t>3. </a:t>
            </a:r>
            <a:r>
              <a:rPr lang="ru-RU" sz="3600" i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Выпуклый или сбросовый</a:t>
            </a:r>
            <a:r>
              <a:rPr lang="ru-RU" sz="36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характеризуется увеличением уклона дна от истока к устью.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1336811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4561"/>
          </a:xfrm>
        </p:spPr>
        <p:txBody>
          <a:bodyPr>
            <a:normAutofit/>
          </a:bodyPr>
          <a:lstStyle/>
          <a:p>
            <a:r>
              <a:rPr lang="ru-RU" sz="2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Уклон реки вычисляют по формуле:</a:t>
            </a:r>
            <a:endParaRPr lang="ru-RU" sz="2800" dirty="0"/>
          </a:p>
        </p:txBody>
      </p:sp>
      <p:pic>
        <p:nvPicPr>
          <p:cNvPr id="4" name="Объект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013255"/>
            <a:ext cx="10515600" cy="51774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64928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36284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5672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422</Words>
  <Application>Microsoft Office PowerPoint</Application>
  <PresentationFormat>Широкоэкранный</PresentationFormat>
  <Paragraphs>45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Тема Office</vt:lpstr>
      <vt:lpstr>Лекция 10</vt:lpstr>
      <vt:lpstr>План лекции</vt:lpstr>
      <vt:lpstr>1. Речная система и ее гидрографические характеристики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Морфометрическим характеристикам относятся:</vt:lpstr>
      <vt:lpstr>Презентация PowerPoint</vt:lpstr>
      <vt:lpstr>Форма водосбора может характеризоваться коэффициентом асимметрии бассейна: </vt:lpstr>
      <vt:lpstr>Презентация PowerPoint</vt:lpstr>
      <vt:lpstr>3. Долина и русло реки </vt:lpstr>
      <vt:lpstr>4. Продольный профиль реки </vt:lpstr>
      <vt:lpstr>Уклон реки вычисляют по формуле: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Лекция 10</dc:title>
  <dc:creator>Зухра Бухатанова</dc:creator>
  <cp:lastModifiedBy>Зухра Бухатанова</cp:lastModifiedBy>
  <cp:revision>10</cp:revision>
  <dcterms:created xsi:type="dcterms:W3CDTF">2021-11-09T09:23:06Z</dcterms:created>
  <dcterms:modified xsi:type="dcterms:W3CDTF">2021-11-09T09:38:15Z</dcterms:modified>
</cp:coreProperties>
</file>